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300" r:id="rId7"/>
    <p:sldId id="267" r:id="rId8"/>
    <p:sldId id="296" r:id="rId9"/>
    <p:sldId id="301" r:id="rId10"/>
    <p:sldId id="303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6.1&amp;6.2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Helemaal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3"/>
            <a:ext cx="10889974" cy="6240481"/>
          </a:xfrm>
        </p:spPr>
        <p:txBody>
          <a:bodyPr>
            <a:normAutofit/>
          </a:bodyPr>
          <a:lstStyle/>
          <a:p>
            <a:r>
              <a:rPr lang="nl-NL" sz="2400" dirty="0"/>
              <a:t>Extern effect: onbedoelde bijwerking van productie/consumptie die door anderen dan de veroorzaker wordt ervaren en niet berekend is in de prijs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Voorbeeld: het aanschaffen van een oldtimer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Positief: 	anderen mensen zien een mooie auto rijden </a:t>
            </a:r>
            <a:r>
              <a:rPr lang="nl-NL" sz="2400" dirty="0">
                <a:sym typeface="Wingdings" panose="05000000000000000000" pitchFamily="2" charset="2"/>
              </a:rPr>
              <a:t> 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Negatief: 	auto rijden is slecht voor het milieu  </a:t>
            </a:r>
          </a:p>
          <a:p>
            <a:pPr marL="0" indent="0">
              <a:buNone/>
            </a:pP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De consument kijkt vooral naar de private opbrengsten en private kosten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Neem je een beslissing en houdt je rekening met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de negatieve externe effecten, dan kijk je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ook naar de maatschappelijke kosten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Neem je een beslissing en houdt je rekening met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de negatieve externe effecten, dan kijk je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ook naar de maatschappelijke kosten</a:t>
            </a:r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ACF392C-924D-4032-8D54-4760CE5BD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621" y="1553044"/>
            <a:ext cx="2582553" cy="180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6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3"/>
            <a:ext cx="10889974" cy="6240481"/>
          </a:xfrm>
        </p:spPr>
        <p:txBody>
          <a:bodyPr>
            <a:normAutofit/>
          </a:bodyPr>
          <a:lstStyle/>
          <a:p>
            <a:r>
              <a:rPr lang="nl-NL" sz="2400" dirty="0"/>
              <a:t>Overheid stimuleert positieve externe effecten: subsidies</a:t>
            </a:r>
          </a:p>
          <a:p>
            <a:r>
              <a:rPr lang="nl-NL" sz="2400" dirty="0"/>
              <a:t>Overheid verwerkt negatieve externe effecten: belastingen en accijnzen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Als externe effecten worden doorberekend </a:t>
            </a:r>
            <a:br>
              <a:rPr lang="nl-NL" sz="2400" dirty="0"/>
            </a:br>
            <a:r>
              <a:rPr lang="nl-NL" sz="2400" dirty="0"/>
              <a:t>in de prijs, worden ze geïnternaliseerd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Profijtbeginsel: de gebruiker moet betalen!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8361DE3-F37A-4869-A5BF-BFA4ECD3E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32171"/>
            <a:ext cx="5027341" cy="202130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0ADA78B-AA81-4BA3-AABE-26536DBB0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214" y="2115894"/>
            <a:ext cx="3941259" cy="37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3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kent de begrippen:</a:t>
            </a:r>
            <a:br>
              <a:rPr lang="nl-NL" dirty="0"/>
            </a:br>
            <a:r>
              <a:rPr lang="nl-NL" dirty="0"/>
              <a:t> 	- positieve en negatieve externe effecten + voorbeelden</a:t>
            </a:r>
            <a:br>
              <a:rPr lang="nl-NL" dirty="0"/>
            </a:br>
            <a:r>
              <a:rPr lang="nl-NL" dirty="0"/>
              <a:t> 	- private opbrengsten en private kosten</a:t>
            </a:r>
            <a:br>
              <a:rPr lang="nl-NL" dirty="0"/>
            </a:br>
            <a:r>
              <a:rPr lang="nl-NL" dirty="0"/>
              <a:t> 	- maatschappelijke kosten</a:t>
            </a:r>
            <a:br>
              <a:rPr lang="nl-NL" dirty="0"/>
            </a:br>
            <a:r>
              <a:rPr lang="nl-NL" dirty="0"/>
              <a:t> 	- internaliseren van externe effecten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Hoe beïnvloedt de overheid de externe effecten?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Profijtbeginsel uitleggen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4.4 Consumenten- en producentensurplus evenwicht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r>
              <a:rPr lang="nl-NL" sz="2400" dirty="0"/>
              <a:t>Waarom verschuiven lijnen ook alweer?</a:t>
            </a:r>
          </a:p>
          <a:p>
            <a:endParaRPr lang="nl-NL" sz="2400" dirty="0"/>
          </a:p>
          <a:p>
            <a:r>
              <a:rPr lang="nl-NL" sz="2400" dirty="0"/>
              <a:t>Grafiek 1:</a:t>
            </a:r>
            <a:br>
              <a:rPr lang="nl-NL" sz="2400" dirty="0"/>
            </a:br>
            <a:r>
              <a:rPr lang="nl-NL" sz="2400" dirty="0"/>
              <a:t>Verschuivende lijn = dalend;</a:t>
            </a:r>
            <a:br>
              <a:rPr lang="nl-NL" sz="2400" dirty="0"/>
            </a:br>
            <a:r>
              <a:rPr lang="nl-NL" sz="2400" dirty="0"/>
              <a:t>Dalende lijn = vraaglijn;</a:t>
            </a:r>
            <a:br>
              <a:rPr lang="nl-NL" sz="2400" dirty="0"/>
            </a:br>
            <a:r>
              <a:rPr lang="nl-NL" sz="2400" dirty="0"/>
              <a:t>Vraaglijn verschuift naar links;</a:t>
            </a:r>
            <a:br>
              <a:rPr lang="nl-NL" sz="2400" dirty="0"/>
            </a:br>
            <a:r>
              <a:rPr lang="nl-NL" sz="2400" dirty="0"/>
              <a:t>Vraag daalt,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daalt.</a:t>
            </a:r>
          </a:p>
          <a:p>
            <a:endParaRPr lang="nl-NL" sz="2400" dirty="0"/>
          </a:p>
          <a:p>
            <a:r>
              <a:rPr lang="nl-NL" sz="2400" dirty="0"/>
              <a:t>Grafiek 2:</a:t>
            </a:r>
            <a:br>
              <a:rPr lang="nl-NL" sz="2400" dirty="0"/>
            </a:br>
            <a:r>
              <a:rPr lang="nl-NL" sz="2400" dirty="0"/>
              <a:t>Verschuivende lijn = stijgend;</a:t>
            </a:r>
            <a:br>
              <a:rPr lang="nl-NL" sz="2400" dirty="0"/>
            </a:br>
            <a:r>
              <a:rPr lang="nl-NL" sz="2400" dirty="0"/>
              <a:t>Stijgende lijn = aanbodlijn;</a:t>
            </a:r>
            <a:br>
              <a:rPr lang="nl-NL" sz="2400" dirty="0"/>
            </a:br>
            <a:r>
              <a:rPr lang="nl-NL" sz="2400" dirty="0"/>
              <a:t>Aanbodlijn verschuift naar rechts;</a:t>
            </a:r>
            <a:br>
              <a:rPr lang="nl-NL" sz="2400" dirty="0"/>
            </a:br>
            <a:r>
              <a:rPr lang="nl-NL" sz="2400" dirty="0"/>
              <a:t>Aanbod stijgt,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</a:t>
            </a: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93202D0-A9B9-4C4B-B042-5484B2FA2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754" y="1325563"/>
            <a:ext cx="5508518" cy="319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4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Koppel het begrip aan de </a:t>
            </a:r>
            <a:br>
              <a:rPr lang="nl-NL" dirty="0"/>
            </a:br>
            <a:r>
              <a:rPr lang="nl-NL" dirty="0"/>
              <a:t>juiste omschrijving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Profijtbeginsel</a:t>
            </a:r>
            <a:br>
              <a:rPr lang="nl-NL" dirty="0"/>
            </a:br>
            <a:r>
              <a:rPr lang="nl-NL" dirty="0"/>
              <a:t>Maatschappelijke kosten</a:t>
            </a:r>
            <a:br>
              <a:rPr lang="nl-NL" dirty="0"/>
            </a:br>
            <a:r>
              <a:rPr lang="nl-NL" dirty="0"/>
              <a:t>Maatschappelijke opbrengsten</a:t>
            </a:r>
            <a:br>
              <a:rPr lang="nl-NL" dirty="0"/>
            </a:br>
            <a:r>
              <a:rPr lang="nl-NL" dirty="0"/>
              <a:t>Negatieve externe effecten</a:t>
            </a:r>
            <a:br>
              <a:rPr lang="nl-NL" dirty="0"/>
            </a:br>
            <a:r>
              <a:rPr lang="nl-NL" dirty="0"/>
              <a:t>Positieve externe effecten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1E0E1F-F122-4F30-90EE-5115FB49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713" y="190276"/>
            <a:ext cx="4880413" cy="44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28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Koppel het begrip aan de </a:t>
            </a:r>
            <a:br>
              <a:rPr lang="nl-NL" dirty="0"/>
            </a:br>
            <a:r>
              <a:rPr lang="nl-NL" dirty="0"/>
              <a:t>juiste omschrijving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Profijtbeginsel B</a:t>
            </a:r>
            <a:br>
              <a:rPr lang="nl-NL" dirty="0"/>
            </a:br>
            <a:r>
              <a:rPr lang="nl-NL" dirty="0"/>
              <a:t>Maatschappelijke kosten C</a:t>
            </a:r>
            <a:br>
              <a:rPr lang="nl-NL" dirty="0"/>
            </a:br>
            <a:r>
              <a:rPr lang="nl-NL" dirty="0"/>
              <a:t>Maatschappelijke opbrengsten D</a:t>
            </a:r>
            <a:br>
              <a:rPr lang="nl-NL" dirty="0"/>
            </a:br>
            <a:r>
              <a:rPr lang="nl-NL" dirty="0"/>
              <a:t>Negatieve externe effecten E</a:t>
            </a:r>
            <a:br>
              <a:rPr lang="nl-NL" dirty="0"/>
            </a:br>
            <a:r>
              <a:rPr lang="nl-NL" dirty="0"/>
              <a:t>Positieve externe effecten A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1E0E1F-F122-4F30-90EE-5115FB49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713" y="190276"/>
            <a:ext cx="4880413" cy="44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6558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E840ED-734A-4F2D-B7A0-E3A98ADB217D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f9fe8d39-1240-4461-8213-cdc2be853919"/>
    <ds:schemaRef ds:uri="d324f9be-04b8-4bdb-9c5d-e6b1f45d4bc9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382</Words>
  <Application>Microsoft Office PowerPoint</Application>
  <PresentationFormat>Breedbeeld</PresentationFormat>
  <Paragraphs>43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Hoofdstuk 6.1&amp;6.2</vt:lpstr>
      <vt:lpstr>Vorige keer</vt:lpstr>
      <vt:lpstr>Vorige keer</vt:lpstr>
      <vt:lpstr>Wat kun je aan het eind van dit filmpje?</vt:lpstr>
      <vt:lpstr>4.4 Consumenten- en producentensurplus evenwicht</vt:lpstr>
      <vt:lpstr>Eindopdracht</vt:lpstr>
      <vt:lpstr>Eindopdracht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46</cp:revision>
  <dcterms:created xsi:type="dcterms:W3CDTF">2020-04-09T08:02:15Z</dcterms:created>
  <dcterms:modified xsi:type="dcterms:W3CDTF">2020-05-26T08:46:04Z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